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0" autoAdjust="0"/>
    <p:restoredTop sz="94660"/>
  </p:normalViewPr>
  <p:slideViewPr>
    <p:cSldViewPr snapToGrid="0">
      <p:cViewPr varScale="1">
        <p:scale>
          <a:sx n="86" d="100"/>
          <a:sy n="86" d="100"/>
        </p:scale>
        <p:origin x="907"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EB2B2-775A-498D-96BD-240F894F7D48}"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EB2B2-775A-498D-96BD-240F894F7D48}" type="datetimeFigureOut">
              <a:rPr lang="en-US" smtClean="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EB2B2-775A-498D-96BD-240F894F7D48}" type="datetimeFigureOut">
              <a:rPr lang="en-US" smtClean="0"/>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EB2B2-775A-498D-96BD-240F894F7D48}" type="datetimeFigureOut">
              <a:rPr lang="en-US" smtClean="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11/4/2022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normAutofit/>
          </a:bodyPr>
          <a:lstStyle/>
          <a:p>
            <a:r>
              <a:rPr lang="en-US" sz="5000" b="1" i="1" dirty="0">
                <a:solidFill>
                  <a:schemeClr val="accent6">
                    <a:lumMod val="75000"/>
                  </a:schemeClr>
                </a:solidFill>
              </a:rPr>
              <a:t>Woodland Public Schools</a:t>
            </a:r>
          </a:p>
        </p:txBody>
      </p:sp>
      <p:sp>
        <p:nvSpPr>
          <p:cNvPr id="3" name="Subtitle 2"/>
          <p:cNvSpPr>
            <a:spLocks noGrp="1"/>
          </p:cNvSpPr>
          <p:nvPr>
            <p:ph type="subTitle" idx="1"/>
          </p:nvPr>
        </p:nvSpPr>
        <p:spPr>
          <a:xfrm>
            <a:off x="1388260" y="3222171"/>
            <a:ext cx="9144000" cy="1538515"/>
          </a:xfrm>
        </p:spPr>
        <p:txBody>
          <a:bodyPr>
            <a:normAutofit/>
          </a:bodyPr>
          <a:lstStyle/>
          <a:p>
            <a:r>
              <a:rPr lang="en-US" sz="3200" dirty="0">
                <a:solidFill>
                  <a:schemeClr val="accent6">
                    <a:lumMod val="75000"/>
                  </a:schemeClr>
                </a:solidFill>
              </a:rPr>
              <a:t>Facilities Report November</a:t>
            </a:r>
          </a:p>
          <a:p>
            <a:r>
              <a:rPr lang="en-US" sz="3200" dirty="0">
                <a:solidFill>
                  <a:schemeClr val="accent6">
                    <a:lumMod val="75000"/>
                  </a:schemeClr>
                </a:solidFill>
              </a:rPr>
              <a:t> 2022</a:t>
            </a: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3287-C453-457B-8CB4-8DCCF3674F2E}"/>
              </a:ext>
            </a:extLst>
          </p:cNvPr>
          <p:cNvSpPr>
            <a:spLocks noGrp="1"/>
          </p:cNvSpPr>
          <p:nvPr>
            <p:ph type="title"/>
          </p:nvPr>
        </p:nvSpPr>
        <p:spPr>
          <a:xfrm>
            <a:off x="130030" y="130233"/>
            <a:ext cx="10515600" cy="549275"/>
          </a:xfrm>
        </p:spPr>
        <p:txBody>
          <a:bodyPr>
            <a:normAutofit/>
          </a:bodyPr>
          <a:lstStyle/>
          <a:p>
            <a:r>
              <a:rPr lang="en-US" sz="2800" i="1" u="sng" dirty="0"/>
              <a:t>Facilities Report </a:t>
            </a:r>
          </a:p>
        </p:txBody>
      </p:sp>
      <p:sp>
        <p:nvSpPr>
          <p:cNvPr id="3" name="TextBox 2">
            <a:extLst>
              <a:ext uri="{FF2B5EF4-FFF2-40B4-BE49-F238E27FC236}">
                <a16:creationId xmlns:a16="http://schemas.microsoft.com/office/drawing/2014/main" id="{02FC08E9-17F6-499E-9AE8-5B8EF480BF30}"/>
              </a:ext>
            </a:extLst>
          </p:cNvPr>
          <p:cNvSpPr txBox="1"/>
          <p:nvPr/>
        </p:nvSpPr>
        <p:spPr>
          <a:xfrm>
            <a:off x="223372" y="543594"/>
            <a:ext cx="11037903" cy="10387459"/>
          </a:xfrm>
          <a:prstGeom prst="rect">
            <a:avLst/>
          </a:prstGeom>
          <a:noFill/>
        </p:spPr>
        <p:txBody>
          <a:bodyPr wrap="square" rtlCol="0">
            <a:spAutoFit/>
          </a:bodyPr>
          <a:lstStyle/>
          <a:p>
            <a:endParaRPr lang="en-US" sz="1900" dirty="0"/>
          </a:p>
          <a:p>
            <a:pPr marL="342900" indent="-342900">
              <a:buFont typeface="Arial" panose="020B0604020202020204" pitchFamily="34" charset="0"/>
              <a:buChar char="•"/>
            </a:pPr>
            <a:r>
              <a:rPr lang="en-US" sz="1900" dirty="0"/>
              <a:t>Office Security Installation Update – Installation of an improved office security system is currently underway at WHS, WMS, NFES, and CES. This upgrade includes, multiple enable points for lock down, panic, and momentary release controls for evacuations. This work is close to completion. We expect this to be complete by December 1</a:t>
            </a:r>
            <a:r>
              <a:rPr lang="en-US" sz="1900" baseline="30000" dirty="0"/>
              <a:t>st</a:t>
            </a:r>
            <a:r>
              <a:rPr lang="en-US" sz="1900" dirty="0"/>
              <a:t>. We are looking into expanding this project by adding an additional measure of security to our School’s offices, with remote buzz in and out exterior door operation, video and voice two-way communications to qualify visitors to the School, before allowing them into our facilities. </a:t>
            </a:r>
          </a:p>
          <a:p>
            <a:endParaRPr lang="en-US" sz="1900" dirty="0"/>
          </a:p>
          <a:p>
            <a:pPr marL="342900" indent="-342900">
              <a:buFont typeface="Arial" panose="020B0604020202020204" pitchFamily="34" charset="0"/>
              <a:buChar char="•"/>
            </a:pPr>
            <a:r>
              <a:rPr lang="en-US" sz="1900" dirty="0"/>
              <a:t>Air Purification Systems Update – Completed the air purification system installation at NFES, WHS and WMS. We will be installing the in-room purification systems at CES and Yale this month. We expect this to be completed by December 1</a:t>
            </a:r>
            <a:r>
              <a:rPr lang="en-US" sz="1900" baseline="30000" dirty="0"/>
              <a:t>st</a:t>
            </a:r>
            <a:r>
              <a:rPr lang="en-US" sz="1900" dirty="0"/>
              <a:t>. </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a:t>In September and October, we closed 65 work orders, with 37 in progress. </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a:t>Reviewed utility expenses for September/October billing cycle. All utility costs came within historical averages with the exception of Yale Elementary. Yale’s electrical usage was up 16% for air conditioning with the new heat pump systems. Yale’s net annual heating and cooling expenses should be much lower than what we were spending annually on heating fuel oil.  </a:t>
            </a:r>
          </a:p>
          <a:p>
            <a:pPr marL="342900" indent="-342900">
              <a:buFont typeface="Arial" panose="020B0604020202020204" pitchFamily="34" charset="0"/>
              <a:buChar char="•"/>
            </a:pPr>
            <a:endParaRPr lang="en-US" sz="1900" dirty="0"/>
          </a:p>
          <a:p>
            <a:endParaRPr lang="en-US" sz="1900" dirty="0"/>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endParaRPr lang="en-US" sz="1900" dirty="0"/>
          </a:p>
          <a:p>
            <a:r>
              <a:rPr lang="en-US" sz="2000" dirty="0"/>
              <a:t> </a:t>
            </a:r>
          </a:p>
          <a:p>
            <a:endParaRPr lang="en-US" sz="2000" dirty="0"/>
          </a:p>
          <a:p>
            <a:r>
              <a:rPr lang="en-US" dirty="0"/>
              <a:t>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 </a:t>
            </a:r>
          </a:p>
          <a:p>
            <a:pPr lvl="1"/>
            <a:endParaRPr lang="en-US" sz="1700" dirty="0"/>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endParaRPr lang="en-US" sz="1700" dirty="0"/>
          </a:p>
          <a:p>
            <a:endParaRPr lang="en-US" sz="1700" dirty="0"/>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055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CF2C8-45C0-40CF-9C5E-C2CBB64A58BD}"/>
              </a:ext>
            </a:extLst>
          </p:cNvPr>
          <p:cNvSpPr>
            <a:spLocks noGrp="1"/>
          </p:cNvSpPr>
          <p:nvPr>
            <p:ph type="title"/>
          </p:nvPr>
        </p:nvSpPr>
        <p:spPr>
          <a:xfrm>
            <a:off x="839788" y="365126"/>
            <a:ext cx="10515600" cy="891042"/>
          </a:xfrm>
        </p:spPr>
        <p:txBody>
          <a:bodyPr>
            <a:normAutofit fontScale="90000"/>
          </a:bodyPr>
          <a:lstStyle/>
          <a:p>
            <a:r>
              <a:rPr lang="en-US" dirty="0"/>
              <a:t>Future Facilities Projects: 2023</a:t>
            </a:r>
            <a:br>
              <a:rPr lang="en-US" dirty="0"/>
            </a:br>
            <a:endParaRPr lang="en-US" dirty="0"/>
          </a:p>
        </p:txBody>
      </p:sp>
      <p:sp>
        <p:nvSpPr>
          <p:cNvPr id="9" name="Text Placeholder 8">
            <a:extLst>
              <a:ext uri="{FF2B5EF4-FFF2-40B4-BE49-F238E27FC236}">
                <a16:creationId xmlns:a16="http://schemas.microsoft.com/office/drawing/2014/main" id="{135766FB-0101-4387-9785-934C41CE89EC}"/>
              </a:ext>
            </a:extLst>
          </p:cNvPr>
          <p:cNvSpPr>
            <a:spLocks noGrp="1"/>
          </p:cNvSpPr>
          <p:nvPr>
            <p:ph type="body" idx="1"/>
          </p:nvPr>
        </p:nvSpPr>
        <p:spPr>
          <a:xfrm>
            <a:off x="839788" y="1299481"/>
            <a:ext cx="5157787" cy="1427390"/>
          </a:xfrm>
        </p:spPr>
        <p:txBody>
          <a:bodyPr>
            <a:noAutofit/>
          </a:bodyPr>
          <a:lstStyle/>
          <a:p>
            <a:r>
              <a:rPr lang="en-US" dirty="0"/>
              <a:t>Columbia Elementary Siding Repair</a:t>
            </a:r>
          </a:p>
          <a:p>
            <a:r>
              <a:rPr lang="en-US" dirty="0"/>
              <a:t>Replacing 50 year old siding </a:t>
            </a:r>
          </a:p>
          <a:p>
            <a:r>
              <a:rPr lang="en-US" dirty="0"/>
              <a:t>Estimated cost $31,000</a:t>
            </a:r>
          </a:p>
        </p:txBody>
      </p:sp>
      <p:pic>
        <p:nvPicPr>
          <p:cNvPr id="6" name="Content Placeholder 5">
            <a:extLst>
              <a:ext uri="{FF2B5EF4-FFF2-40B4-BE49-F238E27FC236}">
                <a16:creationId xmlns:a16="http://schemas.microsoft.com/office/drawing/2014/main" id="{81C09DE5-E263-4542-B2E8-0BFD81EFCB8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1140263" y="2955002"/>
            <a:ext cx="3381375" cy="3694369"/>
          </a:xfrm>
        </p:spPr>
      </p:pic>
      <p:sp>
        <p:nvSpPr>
          <p:cNvPr id="10" name="Text Placeholder 9">
            <a:extLst>
              <a:ext uri="{FF2B5EF4-FFF2-40B4-BE49-F238E27FC236}">
                <a16:creationId xmlns:a16="http://schemas.microsoft.com/office/drawing/2014/main" id="{EFDFC5AB-0A0E-4059-AF63-B3CB43E4499F}"/>
              </a:ext>
            </a:extLst>
          </p:cNvPr>
          <p:cNvSpPr>
            <a:spLocks noGrp="1"/>
          </p:cNvSpPr>
          <p:nvPr>
            <p:ph type="body" sz="quarter" idx="3"/>
          </p:nvPr>
        </p:nvSpPr>
        <p:spPr>
          <a:xfrm>
            <a:off x="6172200" y="1461406"/>
            <a:ext cx="5183188" cy="1600201"/>
          </a:xfrm>
        </p:spPr>
        <p:txBody>
          <a:bodyPr>
            <a:noAutofit/>
          </a:bodyPr>
          <a:lstStyle/>
          <a:p>
            <a:r>
              <a:rPr lang="en-US" dirty="0"/>
              <a:t>Woodland Middle School Roof replacement </a:t>
            </a:r>
          </a:p>
          <a:p>
            <a:r>
              <a:rPr lang="en-US" dirty="0"/>
              <a:t>Replacing 30 year old roof </a:t>
            </a:r>
          </a:p>
          <a:p>
            <a:r>
              <a:rPr lang="en-US" dirty="0"/>
              <a:t>Estimated cost $417,000 </a:t>
            </a:r>
            <a:r>
              <a:rPr lang="en-US"/>
              <a:t>plus tax</a:t>
            </a:r>
            <a:endParaRPr lang="en-US" dirty="0"/>
          </a:p>
        </p:txBody>
      </p:sp>
      <p:pic>
        <p:nvPicPr>
          <p:cNvPr id="8" name="Content Placeholder 7">
            <a:extLst>
              <a:ext uri="{FF2B5EF4-FFF2-40B4-BE49-F238E27FC236}">
                <a16:creationId xmlns:a16="http://schemas.microsoft.com/office/drawing/2014/main" id="{43047744-614A-4500-99DA-64E70FA7D588}"/>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260677" y="3111498"/>
            <a:ext cx="5365266" cy="3381375"/>
          </a:xfrm>
        </p:spPr>
      </p:pic>
    </p:spTree>
    <p:extLst>
      <p:ext uri="{BB962C8B-B14F-4D97-AF65-F5344CB8AC3E}">
        <p14:creationId xmlns:p14="http://schemas.microsoft.com/office/powerpoint/2010/main" val="3163073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102863</TotalTime>
  <Words>280</Words>
  <Application>Microsoft Office PowerPoint</Application>
  <PresentationFormat>Widescreen</PresentationFormat>
  <Paragraphs>35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Woodland Public Schools</vt:lpstr>
      <vt:lpstr>Facilities Report </vt:lpstr>
      <vt:lpstr>Future Facilities Projects: 2023 </vt:lpstr>
    </vt:vector>
  </TitlesOfParts>
  <Company>Woodland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809</cp:revision>
  <cp:lastPrinted>2022-05-19T16:04:31Z</cp:lastPrinted>
  <dcterms:created xsi:type="dcterms:W3CDTF">2016-04-19T23:51:26Z</dcterms:created>
  <dcterms:modified xsi:type="dcterms:W3CDTF">2022-11-04T19:33:50Z</dcterms:modified>
</cp:coreProperties>
</file>